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1" r:id="rId3"/>
    <p:sldId id="262" r:id="rId4"/>
    <p:sldId id="263" r:id="rId5"/>
    <p:sldId id="264" r:id="rId6"/>
    <p:sldId id="257" r:id="rId7"/>
    <p:sldId id="258" r:id="rId8"/>
    <p:sldId id="259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FFFF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5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77068-ED8F-4410-909F-2A750BE261E3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B54AD-72B0-4D07-9DFD-8C3B4BAB645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d8b2b4ba9a3fd7d4a2ab8379559663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14414" y="357166"/>
            <a:ext cx="5429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chemeClr val="accent6">
                    <a:lumMod val="75000"/>
                  </a:schemeClr>
                </a:solidFill>
              </a:rPr>
              <a:t>Здоровье детей </a:t>
            </a:r>
          </a:p>
          <a:p>
            <a:r>
              <a:rPr lang="ru-RU" sz="5400" b="1" i="1" dirty="0" smtClean="0">
                <a:solidFill>
                  <a:schemeClr val="accent6">
                    <a:lumMod val="75000"/>
                  </a:schemeClr>
                </a:solidFill>
              </a:rPr>
              <a:t>в наших руках.</a:t>
            </a:r>
            <a:endParaRPr lang="ru-RU" sz="5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5500702"/>
            <a:ext cx="6519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Деловая игра с родителями.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d8b2b4ba9a3fd7d4a2ab8379559663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285728"/>
            <a:ext cx="771530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Цель:</a:t>
            </a:r>
            <a:r>
              <a:rPr lang="ru-RU" sz="2800" b="1" dirty="0" smtClean="0"/>
              <a:t> </a:t>
            </a:r>
            <a:r>
              <a:rPr lang="ru-RU" sz="2800" dirty="0" smtClean="0"/>
              <a:t>Обеспечение безопасности и здорового образа жизни дошкольников.</a:t>
            </a:r>
          </a:p>
          <a:p>
            <a:endParaRPr lang="ru-RU" sz="2800" dirty="0" smtClean="0"/>
          </a:p>
          <a:p>
            <a:r>
              <a:rPr lang="ru-RU" sz="2800" b="1" i="1" dirty="0" smtClean="0"/>
              <a:t>Задачи</a:t>
            </a:r>
            <a:r>
              <a:rPr lang="ru-RU" sz="2800" i="1" dirty="0" smtClean="0"/>
              <a:t>: </a:t>
            </a:r>
          </a:p>
          <a:p>
            <a:r>
              <a:rPr lang="ru-RU" sz="2800" dirty="0" smtClean="0"/>
              <a:t>-Приобщать родителей к физкультуре, спорту, здоровому образу жизни;</a:t>
            </a:r>
          </a:p>
          <a:p>
            <a:r>
              <a:rPr lang="ru-RU" sz="2800" dirty="0" smtClean="0"/>
              <a:t>-Осуществлять преемственность в физическом воспитании между дошкольным учреждением и семьей воспитанников;</a:t>
            </a:r>
          </a:p>
          <a:p>
            <a:r>
              <a:rPr lang="ru-RU" sz="2800" dirty="0" smtClean="0"/>
              <a:t>-Повышать педагогическую компетентность родителей в вопросах физической культуры и здоровья дошкольников.</a:t>
            </a:r>
          </a:p>
          <a:p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286644" y="6357958"/>
            <a:ext cx="1643074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лнце" descr="spotallforms_round_yellow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rcRect l="23810" t="14076" r="22857" b="13638"/>
          <a:stretch>
            <a:fillRect/>
          </a:stretch>
        </p:blipFill>
        <p:spPr>
          <a:xfrm>
            <a:off x="2571736" y="1428736"/>
            <a:ext cx="4000528" cy="3929090"/>
          </a:xfrm>
          <a:prstGeom prst="rect">
            <a:avLst/>
          </a:prstGeom>
        </p:spPr>
      </p:pic>
      <p:pic>
        <p:nvPicPr>
          <p:cNvPr id="3" name="луч8" descr="Fave+Icon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909" t="10870" r="24027" b="17391"/>
          <a:stretch>
            <a:fillRect/>
          </a:stretch>
        </p:blipFill>
        <p:spPr>
          <a:xfrm rot="-3720000">
            <a:off x="2186532" y="202379"/>
            <a:ext cx="1570766" cy="1851260"/>
          </a:xfrm>
          <a:prstGeom prst="rect">
            <a:avLst/>
          </a:prstGeom>
        </p:spPr>
      </p:pic>
      <p:pic>
        <p:nvPicPr>
          <p:cNvPr id="4" name="зак" descr="Fave+Icon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323" t="12248" r="23880" b="18635"/>
          <a:stretch>
            <a:fillRect/>
          </a:stretch>
        </p:blipFill>
        <p:spPr>
          <a:xfrm rot="2700000">
            <a:off x="6209906" y="1488135"/>
            <a:ext cx="1716615" cy="2031341"/>
          </a:xfrm>
          <a:prstGeom prst="rect">
            <a:avLst/>
          </a:prstGeom>
        </p:spPr>
      </p:pic>
      <p:pic>
        <p:nvPicPr>
          <p:cNvPr id="5" name="луч1" descr="Fave+Icon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423" t="10345" r="23026" b="19827"/>
          <a:stretch>
            <a:fillRect/>
          </a:stretch>
        </p:blipFill>
        <p:spPr>
          <a:xfrm>
            <a:off x="4929190" y="0"/>
            <a:ext cx="1785950" cy="1928826"/>
          </a:xfrm>
          <a:prstGeom prst="rect">
            <a:avLst/>
          </a:prstGeom>
        </p:spPr>
      </p:pic>
      <p:pic>
        <p:nvPicPr>
          <p:cNvPr id="6" name="гиг" descr="Fave+Icon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178" t="8833" r="24427" b="22604"/>
          <a:stretch>
            <a:fillRect/>
          </a:stretch>
        </p:blipFill>
        <p:spPr>
          <a:xfrm rot="10620000">
            <a:off x="2407830" y="4845822"/>
            <a:ext cx="1665624" cy="1969942"/>
          </a:xfrm>
          <a:prstGeom prst="rect">
            <a:avLst/>
          </a:prstGeom>
        </p:spPr>
      </p:pic>
      <p:pic>
        <p:nvPicPr>
          <p:cNvPr id="7" name="черед" descr="Fave+Icon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406" t="9241" r="22656" b="20442"/>
          <a:stretch>
            <a:fillRect/>
          </a:stretch>
        </p:blipFill>
        <p:spPr>
          <a:xfrm rot="-9420000">
            <a:off x="1224815" y="3716596"/>
            <a:ext cx="1857388" cy="1893781"/>
          </a:xfrm>
          <a:prstGeom prst="rect">
            <a:avLst/>
          </a:prstGeom>
        </p:spPr>
      </p:pic>
      <p:pic>
        <p:nvPicPr>
          <p:cNvPr id="8" name="акт" descr="Fave+Icon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323" t="11030" r="24825" b="20910"/>
          <a:stretch>
            <a:fillRect/>
          </a:stretch>
        </p:blipFill>
        <p:spPr>
          <a:xfrm rot="-6060000">
            <a:off x="828559" y="1606624"/>
            <a:ext cx="1893499" cy="2204113"/>
          </a:xfrm>
          <a:prstGeom prst="rect">
            <a:avLst/>
          </a:prstGeom>
        </p:spPr>
      </p:pic>
      <p:pic>
        <p:nvPicPr>
          <p:cNvPr id="9" name="р" descr="Fave+Icon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62" t="14163" r="29087" b="23915"/>
          <a:stretch>
            <a:fillRect/>
          </a:stretch>
        </p:blipFill>
        <p:spPr>
          <a:xfrm rot="7260000">
            <a:off x="5116766" y="4866968"/>
            <a:ext cx="1500198" cy="1666205"/>
          </a:xfrm>
          <a:prstGeom prst="rect">
            <a:avLst/>
          </a:prstGeom>
        </p:spPr>
      </p:pic>
      <p:pic>
        <p:nvPicPr>
          <p:cNvPr id="10" name="пит" descr="Fave+Icon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226" t="10117" r="26229" b="17798"/>
          <a:stretch>
            <a:fillRect/>
          </a:stretch>
        </p:blipFill>
        <p:spPr>
          <a:xfrm rot="4740000">
            <a:off x="6118762" y="3324767"/>
            <a:ext cx="1598695" cy="1928826"/>
          </a:xfrm>
          <a:prstGeom prst="rect">
            <a:avLst/>
          </a:prstGeom>
        </p:spPr>
      </p:pic>
      <p:sp>
        <p:nvSpPr>
          <p:cNvPr id="11" name="зож"/>
          <p:cNvSpPr txBox="1"/>
          <p:nvPr/>
        </p:nvSpPr>
        <p:spPr>
          <a:xfrm>
            <a:off x="3357554" y="2428868"/>
            <a:ext cx="26046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i="1" dirty="0" smtClean="0">
                <a:solidFill>
                  <a:schemeClr val="bg1"/>
                </a:solidFill>
              </a:rPr>
              <a:t>ЗОЖ</a:t>
            </a:r>
            <a:endParaRPr lang="ru-RU" sz="9600" b="1" i="1" dirty="0">
              <a:solidFill>
                <a:schemeClr val="bg1"/>
              </a:solidFill>
            </a:endParaRPr>
          </a:p>
        </p:txBody>
      </p:sp>
      <p:sp>
        <p:nvSpPr>
          <p:cNvPr id="12" name="закаливание"/>
          <p:cNvSpPr txBox="1"/>
          <p:nvPr/>
        </p:nvSpPr>
        <p:spPr>
          <a:xfrm>
            <a:off x="6215074" y="2214554"/>
            <a:ext cx="2495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З</a:t>
            </a:r>
            <a:r>
              <a:rPr lang="ru-RU" sz="3200" b="1" dirty="0" smtClean="0">
                <a:solidFill>
                  <a:srgbClr val="00B050"/>
                </a:solidFill>
              </a:rPr>
              <a:t>акаливание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13" name="здор.питание"/>
          <p:cNvSpPr txBox="1"/>
          <p:nvPr/>
        </p:nvSpPr>
        <p:spPr>
          <a:xfrm>
            <a:off x="6072198" y="3929066"/>
            <a:ext cx="25003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Здоровое </a:t>
            </a:r>
          </a:p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питание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14" name="режим"/>
          <p:cNvSpPr txBox="1"/>
          <p:nvPr/>
        </p:nvSpPr>
        <p:spPr>
          <a:xfrm>
            <a:off x="4714876" y="5357826"/>
            <a:ext cx="1425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Р</a:t>
            </a:r>
            <a:r>
              <a:rPr lang="ru-RU" sz="3200" b="1" dirty="0" smtClean="0">
                <a:solidFill>
                  <a:srgbClr val="00B050"/>
                </a:solidFill>
              </a:rPr>
              <a:t>ежим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15" name="гигиена"/>
          <p:cNvSpPr txBox="1"/>
          <p:nvPr/>
        </p:nvSpPr>
        <p:spPr>
          <a:xfrm>
            <a:off x="2500298" y="5214950"/>
            <a:ext cx="15778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Г</a:t>
            </a:r>
            <a:r>
              <a:rPr lang="ru-RU" sz="3200" b="1" dirty="0" smtClean="0">
                <a:solidFill>
                  <a:srgbClr val="00B050"/>
                </a:solidFill>
              </a:rPr>
              <a:t>игиена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16" name="двиг.активность"/>
          <p:cNvSpPr txBox="1"/>
          <p:nvPr/>
        </p:nvSpPr>
        <p:spPr>
          <a:xfrm>
            <a:off x="285720" y="2000240"/>
            <a:ext cx="2857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Двигательная 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активность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17" name="чередование"/>
          <p:cNvSpPr txBox="1"/>
          <p:nvPr/>
        </p:nvSpPr>
        <p:spPr>
          <a:xfrm>
            <a:off x="285720" y="3929066"/>
            <a:ext cx="28779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Чередование 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труда и отдыха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18" name="благоприятн.атмосф."/>
          <p:cNvSpPr txBox="1"/>
          <p:nvPr/>
        </p:nvSpPr>
        <p:spPr>
          <a:xfrm>
            <a:off x="3214678" y="500042"/>
            <a:ext cx="29526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Благоприятная </a:t>
            </a:r>
          </a:p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атмосфера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3074" name="атмосф" descr="https://a.d-cd.net/4aaeda5s-96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285728"/>
            <a:ext cx="1262038" cy="1262038"/>
          </a:xfrm>
          <a:prstGeom prst="rect">
            <a:avLst/>
          </a:prstGeom>
          <a:noFill/>
        </p:spPr>
      </p:pic>
      <p:pic>
        <p:nvPicPr>
          <p:cNvPr id="3076" name="пит" descr="https://a.d-cd.net/4aaeda5s-96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3786190"/>
            <a:ext cx="1333500" cy="1333500"/>
          </a:xfrm>
          <a:prstGeom prst="rect">
            <a:avLst/>
          </a:prstGeom>
          <a:noFill/>
        </p:spPr>
      </p:pic>
      <p:pic>
        <p:nvPicPr>
          <p:cNvPr id="3078" name="зак" descr="https://a.d-cd.net/4aaeda5s-96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2071678"/>
            <a:ext cx="1428760" cy="1428760"/>
          </a:xfrm>
          <a:prstGeom prst="rect">
            <a:avLst/>
          </a:prstGeom>
          <a:noFill/>
        </p:spPr>
      </p:pic>
      <p:pic>
        <p:nvPicPr>
          <p:cNvPr id="3080" name="реж" descr="https://a.d-cd.net/4aaeda5s-96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5143512"/>
            <a:ext cx="1333476" cy="1333476"/>
          </a:xfrm>
          <a:prstGeom prst="rect">
            <a:avLst/>
          </a:prstGeom>
          <a:noFill/>
        </p:spPr>
      </p:pic>
      <p:pic>
        <p:nvPicPr>
          <p:cNvPr id="3082" name="гигие" descr="https://a.d-cd.net/4aaeda5s-96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77948" y="5075637"/>
            <a:ext cx="1333476" cy="1333476"/>
          </a:xfrm>
          <a:prstGeom prst="rect">
            <a:avLst/>
          </a:prstGeom>
          <a:noFill/>
        </p:spPr>
      </p:pic>
      <p:pic>
        <p:nvPicPr>
          <p:cNvPr id="3084" name="дв.акт" descr="https://a.d-cd.net/4aaeda5s-96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1857364"/>
            <a:ext cx="1476352" cy="1476352"/>
          </a:xfrm>
          <a:prstGeom prst="rect">
            <a:avLst/>
          </a:prstGeom>
          <a:noFill/>
        </p:spPr>
      </p:pic>
      <p:pic>
        <p:nvPicPr>
          <p:cNvPr id="3086" name="черед" descr="https://a.d-cd.net/4aaeda5s-96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3857628"/>
            <a:ext cx="1476352" cy="14763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слов"/>
          <p:cNvSpPr txBox="1"/>
          <p:nvPr/>
        </p:nvSpPr>
        <p:spPr>
          <a:xfrm>
            <a:off x="1357290" y="0"/>
            <a:ext cx="65427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Пословицы о здоровье.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? 1"/>
          <p:cNvSpPr txBox="1"/>
          <p:nvPr/>
        </p:nvSpPr>
        <p:spPr>
          <a:xfrm>
            <a:off x="357158" y="785794"/>
            <a:ext cx="1784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Чистота-...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? 2"/>
          <p:cNvSpPr txBox="1"/>
          <p:nvPr/>
        </p:nvSpPr>
        <p:spPr>
          <a:xfrm>
            <a:off x="3714744" y="1285860"/>
            <a:ext cx="3648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 Здоровье дороже……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? 3"/>
          <p:cNvSpPr txBox="1"/>
          <p:nvPr/>
        </p:nvSpPr>
        <p:spPr>
          <a:xfrm>
            <a:off x="0" y="3571876"/>
            <a:ext cx="4917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Если хочешь быть здоров-….. 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?4"/>
          <p:cNvSpPr txBox="1"/>
          <p:nvPr/>
        </p:nvSpPr>
        <p:spPr>
          <a:xfrm>
            <a:off x="3357554" y="2071678"/>
            <a:ext cx="3192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В здоровом теле-...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?5"/>
          <p:cNvSpPr txBox="1"/>
          <p:nvPr/>
        </p:nvSpPr>
        <p:spPr>
          <a:xfrm>
            <a:off x="0" y="2571744"/>
            <a:ext cx="4429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Болен- лечись, а здоров -...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?6"/>
          <p:cNvSpPr txBox="1"/>
          <p:nvPr/>
        </p:nvSpPr>
        <p:spPr>
          <a:xfrm>
            <a:off x="2857488" y="3071810"/>
            <a:ext cx="4616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Болячка мала, да болезнь….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?7"/>
          <p:cNvSpPr txBox="1"/>
          <p:nvPr/>
        </p:nvSpPr>
        <p:spPr>
          <a:xfrm>
            <a:off x="2285984" y="4143380"/>
            <a:ext cx="4959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Быстрого и ловкого болезнь... 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?8"/>
          <p:cNvSpPr txBox="1"/>
          <p:nvPr/>
        </p:nvSpPr>
        <p:spPr>
          <a:xfrm>
            <a:off x="0" y="1643050"/>
            <a:ext cx="2661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Еле, еле душа…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?9"/>
          <p:cNvSpPr txBox="1"/>
          <p:nvPr/>
        </p:nvSpPr>
        <p:spPr>
          <a:xfrm>
            <a:off x="214282" y="6143644"/>
            <a:ext cx="7540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Здоровье дороже денег ,здоров буду и денег…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?10"/>
          <p:cNvSpPr txBox="1"/>
          <p:nvPr/>
        </p:nvSpPr>
        <p:spPr>
          <a:xfrm>
            <a:off x="214282" y="4572008"/>
            <a:ext cx="1656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Курить-..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14" name="?11"/>
          <p:cNvSpPr txBox="1"/>
          <p:nvPr/>
        </p:nvSpPr>
        <p:spPr>
          <a:xfrm>
            <a:off x="2357422" y="5072074"/>
            <a:ext cx="5124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В добром здоровье и хворать...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?12"/>
          <p:cNvSpPr txBox="1"/>
          <p:nvPr/>
        </p:nvSpPr>
        <p:spPr>
          <a:xfrm>
            <a:off x="0" y="5500702"/>
            <a:ext cx="3775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Здоровье не купишь-…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1"/>
          <p:cNvSpPr txBox="1"/>
          <p:nvPr/>
        </p:nvSpPr>
        <p:spPr>
          <a:xfrm>
            <a:off x="2071670" y="785794"/>
            <a:ext cx="2600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з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алог здоровья.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2"/>
          <p:cNvSpPr txBox="1"/>
          <p:nvPr/>
        </p:nvSpPr>
        <p:spPr>
          <a:xfrm>
            <a:off x="7429520" y="1285860"/>
            <a:ext cx="1291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з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олота.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3"/>
          <p:cNvSpPr txBox="1"/>
          <p:nvPr/>
        </p:nvSpPr>
        <p:spPr>
          <a:xfrm>
            <a:off x="4857752" y="3571876"/>
            <a:ext cx="1801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з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акаляйся.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4"/>
          <p:cNvSpPr txBox="1"/>
          <p:nvPr/>
        </p:nvSpPr>
        <p:spPr>
          <a:xfrm>
            <a:off x="6500826" y="2000240"/>
            <a:ext cx="2390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здоровый дух.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5"/>
          <p:cNvSpPr txBox="1"/>
          <p:nvPr/>
        </p:nvSpPr>
        <p:spPr>
          <a:xfrm>
            <a:off x="4429124" y="2571744"/>
            <a:ext cx="1649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б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ерегись.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6"/>
          <p:cNvSpPr txBox="1"/>
          <p:nvPr/>
        </p:nvSpPr>
        <p:spPr>
          <a:xfrm>
            <a:off x="7429520" y="3071810"/>
            <a:ext cx="1329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в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елика.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8"/>
          <p:cNvSpPr txBox="1"/>
          <p:nvPr/>
        </p:nvSpPr>
        <p:spPr>
          <a:xfrm>
            <a:off x="2643174" y="1643050"/>
            <a:ext cx="1198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в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теле.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7"/>
          <p:cNvSpPr txBox="1"/>
          <p:nvPr/>
        </p:nvSpPr>
        <p:spPr>
          <a:xfrm>
            <a:off x="7072330" y="4143380"/>
            <a:ext cx="1933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н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е догонит.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9"/>
          <p:cNvSpPr txBox="1"/>
          <p:nvPr/>
        </p:nvSpPr>
        <p:spPr>
          <a:xfrm>
            <a:off x="7643834" y="6143644"/>
            <a:ext cx="1348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д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обуду.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10"/>
          <p:cNvSpPr txBox="1"/>
          <p:nvPr/>
        </p:nvSpPr>
        <p:spPr>
          <a:xfrm>
            <a:off x="1928794" y="4572008"/>
            <a:ext cx="3188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з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доровью вредить. 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11"/>
          <p:cNvSpPr txBox="1"/>
          <p:nvPr/>
        </p:nvSpPr>
        <p:spPr>
          <a:xfrm>
            <a:off x="7572396" y="5072074"/>
            <a:ext cx="1443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х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орошо.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12"/>
          <p:cNvSpPr txBox="1"/>
          <p:nvPr/>
        </p:nvSpPr>
        <p:spPr>
          <a:xfrm>
            <a:off x="3929058" y="5500702"/>
            <a:ext cx="2718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е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го разум дарит.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7572396" y="5857892"/>
            <a:ext cx="1285884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6" grpId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0" y="1571612"/>
          <a:ext cx="6095999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1962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фон" descr="parket-derevo-3d-park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бочка" descr="depositphotos_12393567-stock-photo-single-wooden-barre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729" t="8828" r="22034" b="10519"/>
          <a:stretch>
            <a:fillRect/>
          </a:stretch>
        </p:blipFill>
        <p:spPr>
          <a:xfrm>
            <a:off x="642910" y="2928934"/>
            <a:ext cx="2286016" cy="3286148"/>
          </a:xfrm>
          <a:prstGeom prst="rect">
            <a:avLst/>
          </a:prstGeom>
        </p:spPr>
      </p:pic>
      <p:sp>
        <p:nvSpPr>
          <p:cNvPr id="6" name="заморочка"/>
          <p:cNvSpPr txBox="1"/>
          <p:nvPr/>
        </p:nvSpPr>
        <p:spPr>
          <a:xfrm>
            <a:off x="428596" y="428604"/>
            <a:ext cx="37147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chemeClr val="bg1"/>
                </a:solidFill>
              </a:rPr>
              <a:t>«</a:t>
            </a:r>
            <a:r>
              <a:rPr lang="ru-RU" sz="4400" b="1" i="1" dirty="0" err="1" smtClean="0">
                <a:solidFill>
                  <a:schemeClr val="bg1"/>
                </a:solidFill>
              </a:rPr>
              <a:t>Заморочки</a:t>
            </a:r>
            <a:r>
              <a:rPr lang="ru-RU" sz="4400" b="1" i="1" dirty="0" smtClean="0">
                <a:solidFill>
                  <a:schemeClr val="bg1"/>
                </a:solidFill>
              </a:rPr>
              <a:t> из   бочки»</a:t>
            </a:r>
            <a:endParaRPr lang="ru-RU" sz="4400" b="1" i="1" dirty="0">
              <a:solidFill>
                <a:schemeClr val="bg1"/>
              </a:solidFill>
            </a:endParaRPr>
          </a:p>
        </p:txBody>
      </p:sp>
      <p:sp>
        <p:nvSpPr>
          <p:cNvPr id="8" name="вопрос 1"/>
          <p:cNvSpPr/>
          <p:nvPr/>
        </p:nvSpPr>
        <p:spPr>
          <a:xfrm>
            <a:off x="4143340" y="428604"/>
            <a:ext cx="5000660" cy="2071702"/>
          </a:xfrm>
          <a:prstGeom prst="wedgeRoundRectCallou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Что, по Вашему мнению подразумевается под режимом дня?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9" name="ответ 1"/>
          <p:cNvSpPr/>
          <p:nvPr/>
        </p:nvSpPr>
        <p:spPr>
          <a:xfrm>
            <a:off x="3071802" y="3214686"/>
            <a:ext cx="5786478" cy="3429024"/>
          </a:xfrm>
          <a:prstGeom prst="flowChartPunchedTap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-распределение времени на различные виды деятельности в течении суток;</a:t>
            </a:r>
          </a:p>
          <a:p>
            <a:pPr algn="ctr"/>
            <a:r>
              <a:rPr lang="ru-RU" sz="2000" dirty="0" smtClean="0"/>
              <a:t>-продуманный распорядок действий на день;</a:t>
            </a:r>
          </a:p>
          <a:p>
            <a:pPr algn="ctr"/>
            <a:r>
              <a:rPr lang="ru-RU" sz="2000" dirty="0" smtClean="0"/>
              <a:t>-организация и целесообразное распределение временных ресурсов человека, своеобразный жизненный график.</a:t>
            </a:r>
            <a:endParaRPr lang="ru-RU" sz="2000" dirty="0"/>
          </a:p>
        </p:txBody>
      </p:sp>
      <p:sp>
        <p:nvSpPr>
          <p:cNvPr id="10" name="вопрос 2"/>
          <p:cNvSpPr/>
          <p:nvPr/>
        </p:nvSpPr>
        <p:spPr>
          <a:xfrm>
            <a:off x="3929058" y="500042"/>
            <a:ext cx="4500594" cy="2357454"/>
          </a:xfrm>
          <a:prstGeom prst="wedgeRoundRectCallou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Нужен ли режим дня дошкольнику?</a:t>
            </a:r>
            <a:endParaRPr lang="ru-RU" sz="3600" b="1" dirty="0"/>
          </a:p>
        </p:txBody>
      </p:sp>
      <p:sp>
        <p:nvSpPr>
          <p:cNvPr id="11" name="ответ 2"/>
          <p:cNvSpPr/>
          <p:nvPr/>
        </p:nvSpPr>
        <p:spPr>
          <a:xfrm>
            <a:off x="3214678" y="3143248"/>
            <a:ext cx="5500726" cy="3286148"/>
          </a:xfrm>
          <a:prstGeom prst="flowChartPunchedTap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ru-RU" sz="2000" dirty="0" smtClean="0"/>
              <a:t>Сбалансированный режим укрепляет иммунитет ребёнка;</a:t>
            </a:r>
          </a:p>
          <a:p>
            <a:pPr algn="ctr">
              <a:buFontTx/>
              <a:buChar char="-"/>
            </a:pPr>
            <a:r>
              <a:rPr lang="ru-RU" sz="2000" dirty="0" smtClean="0"/>
              <a:t>Дети, соблюдающие режим, считаются более уверенными в себе  и спокойными;</a:t>
            </a:r>
          </a:p>
          <a:p>
            <a:pPr algn="ctr"/>
            <a:r>
              <a:rPr lang="ru-RU" sz="2000" dirty="0" smtClean="0"/>
              <a:t>- Дети, привыкшие к режиму, быстрее становятся самостоятельными.</a:t>
            </a:r>
            <a:endParaRPr lang="ru-RU" sz="2000" dirty="0"/>
          </a:p>
        </p:txBody>
      </p:sp>
      <p:sp>
        <p:nvSpPr>
          <p:cNvPr id="12" name="вопрос 3"/>
          <p:cNvSpPr/>
          <p:nvPr/>
        </p:nvSpPr>
        <p:spPr>
          <a:xfrm>
            <a:off x="3929058" y="285728"/>
            <a:ext cx="4929222" cy="2286016"/>
          </a:xfrm>
          <a:prstGeom prst="wedgeRoundRectCallou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 чему приводит непостоянство в режиме дня ребёнка?</a:t>
            </a:r>
            <a:endParaRPr lang="ru-RU" sz="3200" dirty="0"/>
          </a:p>
        </p:txBody>
      </p:sp>
      <p:sp>
        <p:nvSpPr>
          <p:cNvPr id="13" name="ответ 3"/>
          <p:cNvSpPr/>
          <p:nvPr/>
        </p:nvSpPr>
        <p:spPr>
          <a:xfrm>
            <a:off x="3357554" y="3286124"/>
            <a:ext cx="5429288" cy="2857520"/>
          </a:xfrm>
          <a:prstGeom prst="flowChartPunchedTap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ru-RU" sz="2000" dirty="0" smtClean="0"/>
              <a:t>Нерегулярный режим сна у ребёнка, приводит к плохому поведения;</a:t>
            </a:r>
          </a:p>
          <a:p>
            <a:pPr algn="ctr">
              <a:buFontTx/>
              <a:buChar char="-"/>
            </a:pPr>
            <a:r>
              <a:rPr lang="ru-RU" sz="2000" dirty="0" smtClean="0"/>
              <a:t>Появляется излишняя нервозность у детей;</a:t>
            </a:r>
          </a:p>
          <a:p>
            <a:pPr algn="ctr"/>
            <a:r>
              <a:rPr lang="ru-RU" sz="2000" dirty="0" smtClean="0"/>
              <a:t>- Нарушение обмена веществ в организме.</a:t>
            </a:r>
            <a:endParaRPr lang="ru-RU" sz="2000" dirty="0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6357918" y="6286520"/>
            <a:ext cx="2786082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1" animBg="1"/>
      <p:bldP spid="11" grpId="2" animBg="1"/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c994eaa-c131-11e2-89ae-002618dccdfd.jpeg"/>
          <p:cNvPicPr>
            <a:picLocks noChangeAspect="1"/>
          </p:cNvPicPr>
          <p:nvPr/>
        </p:nvPicPr>
        <p:blipFill>
          <a:blip r:embed="rId2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492919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6314" y="1142984"/>
            <a:ext cx="435768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</a:rPr>
              <a:t>«МОЙДОДЫР»</a:t>
            </a:r>
          </a:p>
          <a:p>
            <a:endParaRPr lang="ru-RU" sz="4400" b="1" i="1" dirty="0" smtClean="0">
              <a:solidFill>
                <a:srgbClr val="C00000"/>
              </a:solidFill>
            </a:endParaRPr>
          </a:p>
          <a:p>
            <a:endParaRPr lang="ru-RU" sz="4400" b="1" i="1" dirty="0" smtClean="0">
              <a:solidFill>
                <a:srgbClr val="C00000"/>
              </a:solidFill>
            </a:endParaRPr>
          </a:p>
          <a:p>
            <a:r>
              <a:rPr lang="ru-RU" sz="4400" b="1" i="1" dirty="0" smtClean="0">
                <a:solidFill>
                  <a:srgbClr val="C00000"/>
                </a:solidFill>
              </a:rPr>
              <a:t>Продолжи стихотворение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6429388" y="6143644"/>
            <a:ext cx="2500330" cy="5000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66203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3581396"/>
            <a:ext cx="4614936" cy="3276604"/>
          </a:xfrm>
          <a:prstGeom prst="rect">
            <a:avLst/>
          </a:prstGeom>
        </p:spPr>
      </p:pic>
      <p:pic>
        <p:nvPicPr>
          <p:cNvPr id="3" name="Рисунок 2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285728"/>
            <a:ext cx="4071934" cy="2715948"/>
          </a:xfrm>
          <a:prstGeom prst="rect">
            <a:avLst/>
          </a:prstGeom>
        </p:spPr>
      </p:pic>
      <p:pic>
        <p:nvPicPr>
          <p:cNvPr id="4" name="Рисунок 3" descr="origin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38691"/>
            <a:ext cx="4523310" cy="3019309"/>
          </a:xfrm>
          <a:prstGeom prst="rect">
            <a:avLst/>
          </a:prstGeom>
        </p:spPr>
      </p:pic>
      <p:pic>
        <p:nvPicPr>
          <p:cNvPr id="5" name="Рисунок 4" descr="s12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050" y="1643050"/>
            <a:ext cx="3286148" cy="2858948"/>
          </a:xfrm>
          <a:prstGeom prst="rect">
            <a:avLst/>
          </a:prstGeom>
        </p:spPr>
      </p:pic>
      <p:pic>
        <p:nvPicPr>
          <p:cNvPr id="6" name="Рисунок 5" descr="Simptomy_i_sposoby_terapii_sinusita_u_detey_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14290"/>
            <a:ext cx="3717707" cy="26721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7224" y="2428868"/>
            <a:ext cx="22172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ЭТО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3636" y="2428868"/>
            <a:ext cx="26548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МОЕ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715404" y="6143644"/>
            <a:ext cx="428596" cy="7143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62-062-Budte-zdorov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15713</TotalTime>
  <Words>292</Words>
  <PresentationFormat>Экран (4:3)</PresentationFormat>
  <Paragraphs>65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Майя</dc:creator>
  <cp:lastModifiedBy>Майя</cp:lastModifiedBy>
  <cp:revision>456</cp:revision>
  <dcterms:created xsi:type="dcterms:W3CDTF">2019-02-05T19:42:37Z</dcterms:created>
  <dcterms:modified xsi:type="dcterms:W3CDTF">2019-02-17T18:15:06Z</dcterms:modified>
</cp:coreProperties>
</file>