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5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>
      <p:cViewPr>
        <p:scale>
          <a:sx n="90" d="100"/>
          <a:sy n="90" d="100"/>
        </p:scale>
        <p:origin x="-141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43C7D-C1B9-454C-BF68-0D04702509C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7C5D881F-B125-4867-8107-CE9174425CDE}">
      <dgm:prSet phldrT="[Текст]" phldr="1"/>
      <dgm:spPr/>
      <dgm:t>
        <a:bodyPr/>
        <a:lstStyle/>
        <a:p>
          <a:endParaRPr lang="ru-RU" dirty="0"/>
        </a:p>
      </dgm:t>
    </dgm:pt>
    <dgm:pt modelId="{CAD540A7-B934-4033-8AB3-F8EC76841B69}" type="sibTrans" cxnId="{9D56AC37-EA88-4665-9B2B-2948FCDF2AF7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D:\Эмблема готовая.jpg"/>
        </a:ext>
      </dgm:extLst>
    </dgm:pt>
    <dgm:pt modelId="{704B4F49-C46E-4141-929A-BDAB5B9ADDED}" type="parTrans" cxnId="{9D56AC37-EA88-4665-9B2B-2948FCDF2AF7}">
      <dgm:prSet/>
      <dgm:spPr/>
      <dgm:t>
        <a:bodyPr/>
        <a:lstStyle/>
        <a:p>
          <a:endParaRPr lang="ru-RU"/>
        </a:p>
      </dgm:t>
    </dgm:pt>
    <dgm:pt modelId="{0AAF9ED9-A044-4592-A306-782FFA7B1975}" type="pres">
      <dgm:prSet presAssocID="{38543C7D-C1B9-454C-BF68-0D04702509C8}" presName="Name0" presStyleCnt="0">
        <dgm:presLayoutVars>
          <dgm:chMax val="7"/>
          <dgm:chPref val="7"/>
          <dgm:dir/>
        </dgm:presLayoutVars>
      </dgm:prSet>
      <dgm:spPr/>
    </dgm:pt>
    <dgm:pt modelId="{D4F47107-84FB-4F72-BC20-F89F439AB501}" type="pres">
      <dgm:prSet presAssocID="{38543C7D-C1B9-454C-BF68-0D04702509C8}" presName="Name1" presStyleCnt="0"/>
      <dgm:spPr/>
    </dgm:pt>
    <dgm:pt modelId="{F18EA4AA-58C4-4F6A-96DE-34C21F98D35F}" type="pres">
      <dgm:prSet presAssocID="{CAD540A7-B934-4033-8AB3-F8EC76841B69}" presName="picture_1" presStyleCnt="0"/>
      <dgm:spPr/>
    </dgm:pt>
    <dgm:pt modelId="{BC28A934-342E-4A9A-A462-D8CBBA74176A}" type="pres">
      <dgm:prSet presAssocID="{CAD540A7-B934-4033-8AB3-F8EC76841B69}" presName="pictureRepeatNode" presStyleLbl="alignImgPlace1" presStyleIdx="0" presStyleCnt="1" custLinFactNeighborX="-17912" custLinFactNeighborY="-32918"/>
      <dgm:spPr/>
    </dgm:pt>
    <dgm:pt modelId="{25A42B48-F45F-40E9-AB9F-551A42A033EC}" type="pres">
      <dgm:prSet presAssocID="{7C5D881F-B125-4867-8107-CE9174425CDE}" presName="text_1" presStyleLbl="node1" presStyleIdx="0" presStyleCnt="0" custFlipVert="1" custScaleX="36143" custScaleY="86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56AC37-EA88-4665-9B2B-2948FCDF2AF7}" srcId="{38543C7D-C1B9-454C-BF68-0D04702509C8}" destId="{7C5D881F-B125-4867-8107-CE9174425CDE}" srcOrd="0" destOrd="0" parTransId="{704B4F49-C46E-4141-929A-BDAB5B9ADDED}" sibTransId="{CAD540A7-B934-4033-8AB3-F8EC76841B69}"/>
    <dgm:cxn modelId="{9D5F37E4-7141-4ED9-AD2C-49050AF23BFB}" type="presOf" srcId="{7C5D881F-B125-4867-8107-CE9174425CDE}" destId="{25A42B48-F45F-40E9-AB9F-551A42A033EC}" srcOrd="0" destOrd="0" presId="urn:microsoft.com/office/officeart/2008/layout/CircularPictureCallout"/>
    <dgm:cxn modelId="{0416309D-A348-4329-9CFC-FD135906F616}" type="presOf" srcId="{38543C7D-C1B9-454C-BF68-0D04702509C8}" destId="{0AAF9ED9-A044-4592-A306-782FFA7B1975}" srcOrd="0" destOrd="0" presId="urn:microsoft.com/office/officeart/2008/layout/CircularPictureCallout"/>
    <dgm:cxn modelId="{59691372-98EB-49A6-A71B-555B3ECE0318}" type="presOf" srcId="{CAD540A7-B934-4033-8AB3-F8EC76841B69}" destId="{BC28A934-342E-4A9A-A462-D8CBBA74176A}" srcOrd="0" destOrd="0" presId="urn:microsoft.com/office/officeart/2008/layout/CircularPictureCallout"/>
    <dgm:cxn modelId="{E545A65D-637B-4379-AEF0-FD890D526210}" type="presParOf" srcId="{0AAF9ED9-A044-4592-A306-782FFA7B1975}" destId="{D4F47107-84FB-4F72-BC20-F89F439AB501}" srcOrd="0" destOrd="0" presId="urn:microsoft.com/office/officeart/2008/layout/CircularPictureCallout"/>
    <dgm:cxn modelId="{DD87C572-5170-407D-AE31-903DFAD62233}" type="presParOf" srcId="{D4F47107-84FB-4F72-BC20-F89F439AB501}" destId="{F18EA4AA-58C4-4F6A-96DE-34C21F98D35F}" srcOrd="0" destOrd="0" presId="urn:microsoft.com/office/officeart/2008/layout/CircularPictureCallout"/>
    <dgm:cxn modelId="{4E223A26-8D02-4FBE-89AA-E5E802B32FA3}" type="presParOf" srcId="{F18EA4AA-58C4-4F6A-96DE-34C21F98D35F}" destId="{BC28A934-342E-4A9A-A462-D8CBBA74176A}" srcOrd="0" destOrd="0" presId="urn:microsoft.com/office/officeart/2008/layout/CircularPictureCallout"/>
    <dgm:cxn modelId="{CEAB70AD-89C9-4569-BE35-A4CDE6FDE9F9}" type="presParOf" srcId="{D4F47107-84FB-4F72-BC20-F89F439AB501}" destId="{25A42B48-F45F-40E9-AB9F-551A42A033EC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8A934-342E-4A9A-A462-D8CBBA74176A}">
      <dsp:nvSpPr>
        <dsp:cNvPr id="0" name=""/>
        <dsp:cNvSpPr/>
      </dsp:nvSpPr>
      <dsp:spPr>
        <a:xfrm>
          <a:off x="548684" y="332659"/>
          <a:ext cx="1709936" cy="170993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42B48-F45F-40E9-AB9F-551A42A033EC}">
      <dsp:nvSpPr>
        <dsp:cNvPr id="0" name=""/>
        <dsp:cNvSpPr/>
      </dsp:nvSpPr>
      <dsp:spPr>
        <a:xfrm flipV="1">
          <a:off x="1512168" y="1840822"/>
          <a:ext cx="395534" cy="489658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10800000">
        <a:off x="1512168" y="1840822"/>
        <a:ext cx="395534" cy="489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117898"/>
              </p:ext>
            </p:extLst>
          </p:nvPr>
        </p:nvGraphicFramePr>
        <p:xfrm>
          <a:off x="0" y="0"/>
          <a:ext cx="3419872" cy="350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87624" y="2330480"/>
            <a:ext cx="67687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Консультация</a:t>
            </a:r>
          </a:p>
          <a:p>
            <a:pPr algn="ctr"/>
            <a:endParaRPr lang="ru-RU" dirty="0" smtClean="0"/>
          </a:p>
          <a:p>
            <a:pPr algn="ctr"/>
            <a:r>
              <a:rPr lang="ru-RU" sz="2000" b="1" dirty="0" smtClean="0"/>
              <a:t>«Наполнение развивающей предметно-пространственной среды группы материалами для сюжетно-ролевой игры»</a:t>
            </a:r>
          </a:p>
          <a:p>
            <a:endParaRPr lang="ru-RU" dirty="0"/>
          </a:p>
          <a:p>
            <a:pPr algn="r"/>
            <a:r>
              <a:rPr lang="ru-RU" dirty="0" smtClean="0"/>
              <a:t>Воспитатель: Соловьева Ирина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149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60" y="432048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571370"/>
            <a:ext cx="4034643" cy="302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12065"/>
            <a:ext cx="3851919" cy="2888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5536" y="432049"/>
            <a:ext cx="4752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«Салон красоты»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РППС: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трюмо с зеркалом, расчески,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щетки,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игрушечные наборы для парикмахерских (зеркало, ножницы, накидки, парфюмерные наборы), игровые модули.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Роли. Мастер (парикмахер, мастер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маникюру, визажист), посетитель (клиент), администратор, руководитель.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игровые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действия: встреча клиента, оказание спектра услуг «салона красоты», ведение диалога между мастером и клиентом.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17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036" y="6212292"/>
            <a:ext cx="397060" cy="2647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91" y="3861048"/>
            <a:ext cx="4341357" cy="283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74" y="3861047"/>
            <a:ext cx="4341357" cy="2831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871211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«Мастерская /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Заправочная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/ Гараж / Вокзал (авиа, ж/д, авто)»</a:t>
            </a:r>
          </a:p>
          <a:p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РППС: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машины, наборы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 (молоток, гаечный ключ,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отвертки, насос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шланг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 д.).</a:t>
            </a: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мастер, клиент, столяр, плотник, приемщик,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шофер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пассажир; работник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АЗС;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летчик, машинист, капитан, тракторист, кондуктор, грузчик,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экскаваторщик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механик,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начальник поезда,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билетный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кассир, пассажир,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 экипажа, стюардесса, проводник, начальник вокзала, контролер.</a:t>
            </a: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игровые действия.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за оказанием услуги (привозить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службу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узнавать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расписание, покупать билет). Оказание услуги: ремонтировать;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выдавать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квитанцию, билет. Выполнять игровые действия: грузить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выгружать грузы; подготавливать технику к работе, к поездке (ремонтировать, мыть, заправлять горючим);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доставлять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пассажиров; входить и выходить на остановках; проверять и выдавать проездные документы (билеты); сообщать о правилах поездки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отдавать и выполнять приказы и распоряжения; заботиться о пассажирах.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441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0"/>
          <a:stretch/>
        </p:blipFill>
        <p:spPr>
          <a:xfrm>
            <a:off x="6132127" y="4316791"/>
            <a:ext cx="2544329" cy="2382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1"/>
          <a:stretch/>
        </p:blipFill>
        <p:spPr>
          <a:xfrm>
            <a:off x="179511" y="4251172"/>
            <a:ext cx="2736305" cy="2462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99329" y="188640"/>
            <a:ext cx="85689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«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Ряжения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Театр»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материалов в уголке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ряжения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 с открытыми полочками для хранения разных видов кукол, элементов костюмов, коробок с бусами, масками, головными уборами и пр.;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вешалка или стойка под плечики для развешивания костюмов;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содержания бросового материала (ниток, кусочков ткани, пуговиц) под украшение/дополнение/преобразование костюмов (так, например, если в костюме серой мышки заменить хвостик и ушки, то получится отличный зайка);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 с описанием разных видов театра, правилами поведения в местах культурного отдыха, на котором отведено место под рисунки и аппликации детей;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(кроме красочно иллюстрированных текстов сказок, рассказов, стихотворений, в младших и средней группах это ещё и книжки-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панорамки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объёмные изображения позволяют малышам увидеть манеру движений персонажей, отметить какие-то характерные черты, определяющие характер героя, а в старших — известные сюжеты, переложенные в пьесы – «Красная Шапочка», отрывки из «Буратино» и др.).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44438"/>
            <a:ext cx="2736304" cy="2469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908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97" y="332656"/>
            <a:ext cx="4355976" cy="4596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095" y="332656"/>
            <a:ext cx="42743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 РППС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полифункциональных объектов (элементы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конструкторов, строительных наборов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ширмы, элементы дидактических материалов,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Доступность: игровые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размещаются в низких стеллажах, пластмассовых емкостях, передвижных ящиках на колесиках,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шкафов.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принципа «чем больше, тем лучше», так как в этом случае игра может превратиться в манипулирование предметами.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Динамичность игровой среды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Своевременное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игровой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детей и родителей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оформлению игрового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материала (коробок разного размера и формы, бечевок, катушек и т. д. для изготовления недостающих по сюжету атрибутов).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карт-схем игровых действий, альбомов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описанием последовательности изготовления различных атрибутов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080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44949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3418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6"/>
          <a:stretch/>
        </p:blipFill>
        <p:spPr>
          <a:xfrm>
            <a:off x="4533001" y="3501008"/>
            <a:ext cx="3936437" cy="3096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008" y="238336"/>
            <a:ext cx="3918424" cy="2938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17342" y="764704"/>
            <a:ext cx="3936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предметов РППС, стимулирующих развитие сюжетно-ролевой игры: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«предметы-оперирования»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«игрушки-персонажи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«маркеры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игрового пространства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23" y="3429001"/>
            <a:ext cx="4288481" cy="3217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715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8640"/>
            <a:ext cx="6084168" cy="4563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9248" y="4751766"/>
            <a:ext cx="87129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 построения РППС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должна стимулировать детскую активность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игровой деятельности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обновляться в соответствии с текущими интересами и инициативой детей.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должно быть разнообразным и легко трансформируемым.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иметь возможность участвовать в создании и обновлении игровой среды.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6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8289" y="344678"/>
            <a:ext cx="8128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u="sng" dirty="0"/>
              <a:t>Сюжетно-ролевая игра </a:t>
            </a:r>
            <a:r>
              <a:rPr lang="ru-RU" sz="1400" b="1" dirty="0"/>
              <a:t>– </a:t>
            </a:r>
            <a:r>
              <a:rPr lang="ru-RU" sz="1400" dirty="0"/>
              <a:t>это деятельность, в которой дети берут на себя трудовые и общественные функции взрослых людей и в специально создаваемых самими детьми игровых условиях воспроизводят деятельность взрослых и отношения между ними. </a:t>
            </a:r>
          </a:p>
        </p:txBody>
      </p:sp>
    </p:spTree>
    <p:extLst>
      <p:ext uri="{BB962C8B-B14F-4D97-AF65-F5344CB8AC3E}">
        <p14:creationId xmlns:p14="http://schemas.microsoft.com/office/powerpoint/2010/main" val="550928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936" y="4437112"/>
            <a:ext cx="4499992" cy="33569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4299111" y="3545631"/>
            <a:ext cx="233437" cy="1714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7954"/>
            <a:ext cx="8568952" cy="6426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111" y="6043600"/>
            <a:ext cx="4572000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34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2976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440" y="6812280"/>
            <a:ext cx="673536" cy="505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88640"/>
            <a:ext cx="4967536" cy="3725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576" y="6511652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89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0648"/>
            <a:ext cx="5832648" cy="6241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83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326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2204848" y="6453674"/>
            <a:ext cx="144016" cy="960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26" y="3531244"/>
            <a:ext cx="4147642" cy="3110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8326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98" y="3531244"/>
            <a:ext cx="4215805" cy="3161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650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5" t="9533"/>
          <a:stretch/>
        </p:blipFill>
        <p:spPr>
          <a:xfrm>
            <a:off x="6160722" y="3199922"/>
            <a:ext cx="2930137" cy="2791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30"/>
          <a:stretch/>
        </p:blipFill>
        <p:spPr>
          <a:xfrm>
            <a:off x="117206" y="3136661"/>
            <a:ext cx="2889389" cy="291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14"/>
          <a:stretch/>
        </p:blipFill>
        <p:spPr>
          <a:xfrm>
            <a:off x="3161897" y="3717032"/>
            <a:ext cx="3006477" cy="2925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65786" y="274339"/>
            <a:ext cx="85987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«Центр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ДО: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реалистические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воспроизводящие облик людей, животных, черты реальных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рототипические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игрушки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условно воспроизводящие детали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предметы-заместители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сходства с реальными вещами, но удобные для использования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значении;.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игрушки-предметы оперирования;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игрушки-маркеры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стол, кровать, плита и т. д.) также должны быть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прототипическими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крупными и готовыми к использованию.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игрушки-персонажи 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62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40749" y="-889484"/>
            <a:ext cx="144018" cy="6032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78741"/>
            <a:ext cx="3254087" cy="2440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60742"/>
            <a:ext cx="3384376" cy="253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221088"/>
            <a:ext cx="3213299" cy="2409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235184"/>
            <a:ext cx="864095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«Больница / поликлиника / ветеринарная лечебница»</a:t>
            </a:r>
          </a:p>
          <a:p>
            <a:pPr algn="just"/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РППС: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– доктор в профессиональной одежде с символом (медицина – красный крест), картонная модель человека, фонендоскоп, градусник, микроскоп, халаты, шапочки; игровая мебель: столы, стулья, кушетка, телефоны, карточки для пациентов, бланки рецептов, таблицы для проверки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Роли: врач,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медсестра, фармацевт, ветеринар, регистратор.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игровые действия. Осматривать больного (слушать, ставить градусник), лечить (давать лекарство, делать уколы);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назначать лечение, выписывать назначения и рецепты. Обращаться за помощью, вступать в диалог.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5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89040"/>
            <a:ext cx="2815539" cy="2111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8" y="3789040"/>
            <a:ext cx="3086424" cy="2314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62" y="4475096"/>
            <a:ext cx="2886226" cy="2164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9816" y="151649"/>
            <a:ext cx="859065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«Магазин (продуктовый, книжный, одежный, хозяйственный) / Гипермаркет»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РППС: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стеллажи, кассовый аппарат, весы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коробки, баночки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бутылочки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пластика, картона; таблички с наборами продуктов, овощей, фруктов для блюд: суп, борщ, каша, компот; наборы овощей, фруктов из пластмассы, картона, фанеры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муляжи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сумочки, корзиночки из разных материалов (пластмассовые, плетеные, матерчатые, плоскостные из картона, клеенчатые и т. 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.), продуктовые тележки.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Роли. Покупатель, продавец,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кассир, подсобный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руководитель, шофер, грузчик, кладовщик.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игровые действия.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игровой диалог. Привозить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разгружать. Обслуживать покупателей (взвешивать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весах; рекламировать; упаковывать). Выбирать, покупать товар, оплачивать покупки. Следить за чистотой и порядком в магазине, контролировать выполнение продавцами своих обязанностей).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99418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259</TotalTime>
  <Words>978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2022-02-11T10:37:01Z</dcterms:created>
  <dcterms:modified xsi:type="dcterms:W3CDTF">2022-02-14T10:49:37Z</dcterms:modified>
</cp:coreProperties>
</file>