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9" r:id="rId4"/>
    <p:sldId id="295" r:id="rId5"/>
    <p:sldId id="259" r:id="rId6"/>
    <p:sldId id="269" r:id="rId7"/>
    <p:sldId id="272" r:id="rId8"/>
    <p:sldId id="268" r:id="rId9"/>
    <p:sldId id="271" r:id="rId10"/>
    <p:sldId id="270" r:id="rId11"/>
    <p:sldId id="277" r:id="rId12"/>
    <p:sldId id="273" r:id="rId13"/>
    <p:sldId id="264" r:id="rId14"/>
    <p:sldId id="276" r:id="rId15"/>
    <p:sldId id="279" r:id="rId16"/>
    <p:sldId id="278" r:id="rId17"/>
    <p:sldId id="275" r:id="rId18"/>
    <p:sldId id="274" r:id="rId19"/>
    <p:sldId id="282" r:id="rId20"/>
    <p:sldId id="284" r:id="rId21"/>
    <p:sldId id="285" r:id="rId22"/>
    <p:sldId id="280" r:id="rId23"/>
    <p:sldId id="283" r:id="rId24"/>
    <p:sldId id="281" r:id="rId25"/>
    <p:sldId id="289" r:id="rId26"/>
    <p:sldId id="288" r:id="rId27"/>
    <p:sldId id="287" r:id="rId28"/>
    <p:sldId id="286" r:id="rId29"/>
    <p:sldId id="290" r:id="rId30"/>
    <p:sldId id="291" r:id="rId31"/>
    <p:sldId id="292" r:id="rId32"/>
    <p:sldId id="293" r:id="rId33"/>
    <p:sldId id="298" r:id="rId34"/>
    <p:sldId id="294" r:id="rId35"/>
    <p:sldId id="29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36957-8973-479C-A0C6-A38B45153BF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1A795-8D37-47B3-A82F-E886800C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A767D9-B690-485E-9D40-F34077637F89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3313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63B088-3217-4066-A2D0-6FCFABB9EF33}" type="slidenum">
              <a:rPr lang="ru-RU" smtClean="0"/>
              <a:pPr/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8999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E802A8-ECE4-4A7A-85D1-0778F83EE69A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4660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1B19EC-E173-48EB-A203-470CDC37366A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9015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DC14C-0BF4-423A-A8AD-B25B73622DA7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0592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9D04C2-85A7-4A15-9849-9BB84080CEEE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150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3A98E1-9DA8-4503-AB9E-C2B9F078401F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5969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339387-6FF9-4CD1-BDE4-A2CB80B37D77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535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D514C0-82F9-41D8-A9CF-837EB3979391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255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BAC0B0-0836-4F23-BABA-000EBC35AB54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5769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DE58-B28D-4B9C-9D1D-049E17316A8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2C6B-EA15-450B-872D-BF64BBBE97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ALERIA\Рабочий стол\фон\0000063041.jpg"/>
          <p:cNvPicPr>
            <a:picLocks noChangeAspect="1" noChangeArrowheads="1"/>
          </p:cNvPicPr>
          <p:nvPr/>
        </p:nvPicPr>
        <p:blipFill>
          <a:blip r:embed="rId5"/>
          <a:srcRect b="12724"/>
          <a:stretch>
            <a:fillRect/>
          </a:stretch>
        </p:blipFill>
        <p:spPr bwMode="auto">
          <a:xfrm>
            <a:off x="2208702" y="1412776"/>
            <a:ext cx="4872037" cy="260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6249" y="4016629"/>
            <a:ext cx="8496944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1199990" rev="0"/>
              </a:camera>
              <a:lightRig rig="threePt" dir="t"/>
            </a:scene3d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Мастер – класс для родителей</a:t>
            </a:r>
          </a:p>
          <a:p>
            <a:pPr algn="ctr"/>
            <a:endParaRPr lang="ru-RU" dirty="0" smtClean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Составители: </a:t>
            </a:r>
          </a:p>
          <a:p>
            <a:pPr algn="r"/>
            <a:r>
              <a:rPr lang="ru-RU" sz="20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учителя-логопеды  Зитерова Ю.Н.,  </a:t>
            </a:r>
            <a:r>
              <a:rPr lang="ru-RU" sz="2000" dirty="0" err="1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Выренкова</a:t>
            </a:r>
            <a:r>
              <a:rPr lang="ru-RU" sz="20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В.Д.</a:t>
            </a:r>
            <a:endParaRPr lang="ru-RU" sz="20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 smtClean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Ernesto-Kortazar-Svet-lyubvi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604779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809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«Детский сад № 3 «Лукошко» </a:t>
            </a:r>
            <a:r>
              <a:rPr lang="ru-RU" sz="20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Тутаевского </a:t>
            </a:r>
            <a:r>
              <a:rPr lang="ru-RU" sz="20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8596" y="142852"/>
            <a:ext cx="8143932" cy="1643074"/>
          </a:xfrm>
          <a:prstGeom prst="roundRect">
            <a:avLst>
              <a:gd name="adj" fmla="val 316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«ЧАСИКИ»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357158" y="857232"/>
            <a:ext cx="8229600" cy="714375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eaLnBrk="1" hangingPunct="1">
              <a:buFont typeface="Arial" charset="0"/>
              <a:buNone/>
            </a:pPr>
            <a:endParaRPr lang="ru-RU" sz="36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436" name="Picture 7" descr="__149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786058"/>
            <a:ext cx="3500438" cy="305435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438" name="Picture 7" descr="__149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2214554"/>
            <a:ext cx="1928812" cy="399256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0034" y="0"/>
            <a:ext cx="8429684" cy="1643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25487"/>
          </a:xfrm>
        </p:spPr>
        <p:txBody>
          <a:bodyPr/>
          <a:lstStyle/>
          <a:p>
            <a:pPr eaLnBrk="1" hangingPunct="1"/>
            <a:r>
              <a:rPr lang="ru-RU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«НАКАЖЕМ НЕПОСЛУШНЫЙ ЯЗЫЧОК»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785794"/>
            <a:ext cx="8229600" cy="8572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Улыбнуться, открыть рот, покусать язык зубами та-та-та…; пошлёпать язык губами </a:t>
            </a:r>
            <a:r>
              <a:rPr lang="ru-RU" sz="1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пя-пя-пя</a:t>
            </a:r>
            <a:r>
              <a:rPr lang="ru-RU" sz="1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…; закусить язык зубами и продвигать его сквозь зубы с усилием вперед-назад.</a:t>
            </a:r>
          </a:p>
        </p:txBody>
      </p:sp>
      <p:pic>
        <p:nvPicPr>
          <p:cNvPr id="15364" name="Picture 7" descr="__20549"/>
          <p:cNvPicPr>
            <a:picLocks noChangeAspect="1" noChangeArrowheads="1"/>
          </p:cNvPicPr>
          <p:nvPr/>
        </p:nvPicPr>
        <p:blipFill>
          <a:blip r:embed="rId4" cstate="print"/>
          <a:srcRect l="6382" t="5426" r="4255" b="4232"/>
          <a:stretch>
            <a:fillRect/>
          </a:stretch>
        </p:blipFill>
        <p:spPr bwMode="auto">
          <a:xfrm>
            <a:off x="928662" y="2643181"/>
            <a:ext cx="3143272" cy="276907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571750"/>
            <a:ext cx="2071687" cy="300037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43444" y="247327"/>
            <a:ext cx="7267125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5337" y="500042"/>
            <a:ext cx="7405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«Волшебная</a:t>
            </a:r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рукавичка»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4283" r="5242" b="7919"/>
          <a:stretch/>
        </p:blipFill>
        <p:spPr>
          <a:xfrm>
            <a:off x="251520" y="3212976"/>
            <a:ext cx="3772572" cy="27620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4655644" cy="349173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5852" y="857232"/>
            <a:ext cx="650085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428728" y="1285860"/>
            <a:ext cx="6357982" cy="1090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7"/>
              </a:avLst>
            </a:prstTxWarp>
          </a:bodyPr>
          <a:lstStyle/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упражнений, </a:t>
            </a:r>
          </a:p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вырабатывающий правильный </a:t>
            </a:r>
          </a:p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артикуляционный уклад звуков Ш-Ж-Щ-Ч</a:t>
            </a:r>
            <a:endParaRPr lang="ru-RU" sz="4400" kern="1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VALERIA\Рабочий стол\фон\2422543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86124"/>
            <a:ext cx="3409954" cy="304378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VALERIA\Рабочий стол\фон\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980728"/>
            <a:ext cx="6824689" cy="512386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14348" y="214290"/>
            <a:ext cx="8215370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«ВКУСНОЕ ВАРЕНЬЕ»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10715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20484" name="Picture 7" descr="__42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500313"/>
            <a:ext cx="3071813" cy="307181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488" name="Picture 7" descr="__428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928938"/>
            <a:ext cx="2590800" cy="22860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214290"/>
            <a:ext cx="8215370" cy="20002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«ЧАШЕЧКА»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214437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8" name="Picture 7" descr="__45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2571750"/>
            <a:ext cx="31607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509" name="Picture 7" descr="__45202"/>
          <p:cNvPicPr>
            <a:picLocks noChangeAspect="1" noChangeArrowheads="1"/>
          </p:cNvPicPr>
          <p:nvPr/>
        </p:nvPicPr>
        <p:blipFill>
          <a:blip r:embed="rId5" cstate="email"/>
          <a:srcRect t="4742"/>
          <a:stretch>
            <a:fillRect/>
          </a:stretch>
        </p:blipFill>
        <p:spPr bwMode="auto">
          <a:xfrm>
            <a:off x="785786" y="2928934"/>
            <a:ext cx="3143250" cy="2870199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85726"/>
            <a:ext cx="8064896" cy="18471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58330"/>
            <a:ext cx="26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«Фокус»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1" t="44750" r="4325" b="11151"/>
          <a:stretch/>
        </p:blipFill>
        <p:spPr>
          <a:xfrm>
            <a:off x="539552" y="2420888"/>
            <a:ext cx="3528392" cy="382613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16205" y="1021331"/>
            <a:ext cx="71063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Положить на самый кончик носа маленький кусочек ватки.</a:t>
            </a:r>
          </a:p>
          <a:p>
            <a:pPr algn="ctr"/>
            <a:r>
              <a:rPr lang="ru-RU" sz="20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Язык в форме чашечки плотны примыкает к верхним губам. </a:t>
            </a:r>
          </a:p>
          <a:p>
            <a:pPr algn="ctr"/>
            <a:r>
              <a:rPr lang="ru-RU" sz="20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Нужно сдувать ватку с кончика носа.</a:t>
            </a:r>
            <a:endParaRPr lang="ru-RU" sz="20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02607"/>
            <a:ext cx="2808312" cy="374441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88640"/>
            <a:ext cx="7200800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3716" y="404664"/>
            <a:ext cx="620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«Весёлая прогулка»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43241"/>
            <a:ext cx="3528392" cy="470452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728" y="836712"/>
            <a:ext cx="650085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500166" y="1184379"/>
            <a:ext cx="6357982" cy="1090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7"/>
              </a:avLst>
            </a:prstTxWarp>
          </a:bodyPr>
          <a:lstStyle/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упражнений, </a:t>
            </a:r>
          </a:p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вырабатывающий правильный </a:t>
            </a:r>
          </a:p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артикуляционный уклад звуков С-С</a:t>
            </a:r>
            <a:r>
              <a:rPr lang="en-US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-З-З</a:t>
            </a:r>
            <a:r>
              <a:rPr lang="en-US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-Ц</a:t>
            </a:r>
            <a:endParaRPr lang="ru-RU" sz="4400" kern="1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22" y="3047333"/>
            <a:ext cx="4778869" cy="332814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6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00232" y="64086"/>
            <a:ext cx="5000660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6915"/>
            <a:ext cx="49626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Артикуляционная 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гимнастика</a:t>
            </a:r>
            <a:endParaRPr lang="ru-RU" sz="48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647" t="26338" r="35674" b="53769"/>
          <a:stretch/>
        </p:blipFill>
        <p:spPr>
          <a:xfrm>
            <a:off x="981608" y="1495222"/>
            <a:ext cx="7406815" cy="18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794" t="57875" r="36164" b="27360"/>
          <a:stretch/>
        </p:blipFill>
        <p:spPr>
          <a:xfrm>
            <a:off x="1077354" y="3441411"/>
            <a:ext cx="7023038" cy="1497623"/>
          </a:xfrm>
          <a:prstGeom prst="rect">
            <a:avLst/>
          </a:prstGeom>
        </p:spPr>
      </p:pic>
      <p:pic>
        <p:nvPicPr>
          <p:cNvPr id="2050" name="Picture 2" descr="C:\Documents and Settings\VALERIA\Рабочий стол\фон\o79QWZ3ac5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4797152"/>
            <a:ext cx="1943100" cy="187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 descr="__193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195391"/>
            <a:ext cx="2808312" cy="382951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519" y="285749"/>
            <a:ext cx="8640961" cy="1703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«ЧИСТИМ ЗУБКИ»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4"/>
            <a:ext cx="8229600" cy="1175867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eaLnBrk="1" hangingPunct="1">
              <a:buFont typeface="Arial" charset="0"/>
              <a:buNone/>
            </a:pPr>
            <a:endParaRPr lang="ru-RU" sz="3600" dirty="0" smtClean="0"/>
          </a:p>
        </p:txBody>
      </p:sp>
      <p:pic>
        <p:nvPicPr>
          <p:cNvPr id="23557" name="Picture 7" descr="__19318"/>
          <p:cNvPicPr>
            <a:picLocks noChangeAspect="1" noChangeArrowheads="1"/>
          </p:cNvPicPr>
          <p:nvPr/>
        </p:nvPicPr>
        <p:blipFill rotWithShape="1">
          <a:blip r:embed="rId5" cstate="email"/>
          <a:srcRect r="31021" b="50793"/>
          <a:stretch/>
        </p:blipFill>
        <p:spPr bwMode="auto">
          <a:xfrm>
            <a:off x="971600" y="2780928"/>
            <a:ext cx="2808312" cy="272875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6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1580" y="57521"/>
            <a:ext cx="7560840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24201" y="21740"/>
            <a:ext cx="3686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«Трубочка»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836712"/>
            <a:ext cx="58775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свернуть язык трубочкой. </a:t>
            </a:r>
          </a:p>
          <a:p>
            <a:pPr algn="ctr"/>
            <a:r>
              <a:rPr lang="ru-RU" sz="24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 подуть в эту трубочку.</a:t>
            </a:r>
            <a:endParaRPr lang="ru-RU" sz="2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393853" cy="325145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6240" r="46204" b="46193"/>
          <a:stretch/>
        </p:blipFill>
        <p:spPr>
          <a:xfrm>
            <a:off x="5364088" y="3284984"/>
            <a:ext cx="3291993" cy="216578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78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116632"/>
            <a:ext cx="7272808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1740"/>
            <a:ext cx="2781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«Ослик»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2983" y="836712"/>
            <a:ext cx="5455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Губы в улыбке, рот приоткрыть.</a:t>
            </a:r>
          </a:p>
          <a:p>
            <a:pPr algn="ctr"/>
            <a:r>
              <a:rPr lang="ru-RU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силой произносить сочетание «ИЕ».</a:t>
            </a:r>
          </a:p>
          <a:p>
            <a:pPr algn="ctr"/>
            <a:r>
              <a:rPr lang="ru-RU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при этом упирается в нижние зубы.</a:t>
            </a:r>
            <a:endParaRPr lang="ru-RU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"/>
          <a:stretch/>
        </p:blipFill>
        <p:spPr>
          <a:xfrm>
            <a:off x="4757482" y="2480122"/>
            <a:ext cx="4038484" cy="417561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"/>
          <a:stretch/>
        </p:blipFill>
        <p:spPr>
          <a:xfrm rot="16200000">
            <a:off x="870206" y="2692379"/>
            <a:ext cx="2689604" cy="375109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09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04568"/>
            <a:ext cx="8568952" cy="2172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3595"/>
            <a:ext cx="8229600" cy="72548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«КИСКА СЕРДИТСЯ»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>
          <a:xfrm>
            <a:off x="402178" y="811146"/>
            <a:ext cx="8229600" cy="1285875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Кончик языка при этом не должен отрываться от нижних зубов, рот не закрывается.</a:t>
            </a:r>
          </a:p>
          <a:p>
            <a:pPr algn="ctr" eaLnBrk="1" hangingPunct="1">
              <a:buFont typeface="Arial" charset="0"/>
              <a:buNone/>
            </a:pPr>
            <a:endParaRPr lang="ru-RU" sz="18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700" name="Picture 7" descr="__12539"/>
          <p:cNvPicPr>
            <a:picLocks noChangeAspect="1" noChangeArrowheads="1"/>
          </p:cNvPicPr>
          <p:nvPr/>
        </p:nvPicPr>
        <p:blipFill rotWithShape="1">
          <a:blip r:embed="rId4" cstate="print"/>
          <a:srcRect t="2711" r="4390"/>
          <a:stretch/>
        </p:blipFill>
        <p:spPr bwMode="auto">
          <a:xfrm>
            <a:off x="755576" y="3212976"/>
            <a:ext cx="3096344" cy="25020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9702" name="Picture 7" descr="__125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75" y="2636912"/>
            <a:ext cx="3625850" cy="34290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4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260648"/>
            <a:ext cx="7056784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71975" y="406115"/>
            <a:ext cx="61761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 </a:t>
            </a:r>
          </a:p>
          <a:p>
            <a:pPr algn="ctr"/>
            <a:r>
              <a:rPr lang="ru-RU" sz="32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вкусом </a:t>
            </a:r>
            <a:r>
              <a:rPr lang="ru-RU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печенья</a:t>
            </a:r>
            <a:endParaRPr lang="ru-RU" sz="32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696" r="7758" b="17457"/>
          <a:stretch/>
        </p:blipFill>
        <p:spPr>
          <a:xfrm>
            <a:off x="1187624" y="2204864"/>
            <a:ext cx="6840760" cy="424847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1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28728" y="836712"/>
            <a:ext cx="650085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500166" y="1184379"/>
            <a:ext cx="6357982" cy="1090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7"/>
              </a:avLst>
            </a:prstTxWarp>
          </a:bodyPr>
          <a:lstStyle/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упражнений, </a:t>
            </a:r>
          </a:p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вырабатывающий правильный </a:t>
            </a:r>
          </a:p>
          <a:p>
            <a:pPr algn="ctr" rtl="0"/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артикуляционный уклад звуков Л-Л</a:t>
            </a:r>
            <a:r>
              <a:rPr lang="en-US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Р-Р</a:t>
            </a:r>
            <a:r>
              <a:rPr lang="en-US" sz="4400" kern="1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endParaRPr lang="ru-RU" sz="4400" kern="1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772272" cy="324514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1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2918" y="332656"/>
            <a:ext cx="7227551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01414"/>
            <a:ext cx="321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995" y="980728"/>
            <a:ext cx="7308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На счет 1-2 поочередно упираться </a:t>
            </a:r>
            <a:endParaRPr lang="ru-RU" sz="2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</a:t>
            </a:r>
            <a: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в верхние, </a:t>
            </a:r>
            <a:r>
              <a:rPr lang="ru-RU" sz="2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нижние </a:t>
            </a:r>
            <a:r>
              <a:rPr lang="ru-RU" sz="2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зубы. </a:t>
            </a:r>
          </a:p>
          <a:p>
            <a:pPr algn="ctr"/>
            <a:r>
              <a:rPr lang="ru-RU" sz="2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при этом неподвижна.</a:t>
            </a:r>
          </a:p>
        </p:txBody>
      </p:sp>
      <p:pic>
        <p:nvPicPr>
          <p:cNvPr id="8" name="Picture 7" descr="__100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420888"/>
            <a:ext cx="3071812" cy="411797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10101" b="19550"/>
          <a:stretch/>
        </p:blipFill>
        <p:spPr>
          <a:xfrm>
            <a:off x="5365479" y="2780928"/>
            <a:ext cx="2990735" cy="3096344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5" y="188640"/>
            <a:ext cx="8450263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61626" y="165410"/>
            <a:ext cx="2959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«Маляр»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202" y="1088740"/>
            <a:ext cx="8547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рот. Широким кончиком языка погладить </a:t>
            </a:r>
            <a:endParaRPr lang="ru-RU" sz="24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небо </a:t>
            </a:r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зубов к горлу. </a:t>
            </a:r>
            <a:r>
              <a:rPr lang="ru-RU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</a:t>
            </a:r>
            <a:r>
              <a:rPr lang="ru-RU" sz="2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не должна двигаться.</a:t>
            </a:r>
          </a:p>
          <a:p>
            <a:endParaRPr lang="ru-RU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__124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996952"/>
            <a:ext cx="2928937" cy="253841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9051" b="14300"/>
          <a:stretch/>
        </p:blipFill>
        <p:spPr>
          <a:xfrm>
            <a:off x="5148064" y="2294946"/>
            <a:ext cx="3168352" cy="351959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3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6400"/>
          <a:stretch/>
        </p:blipFill>
        <p:spPr>
          <a:xfrm>
            <a:off x="2483768" y="3212976"/>
            <a:ext cx="3600400" cy="352834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5" y="188639"/>
            <a:ext cx="8640961" cy="25922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65410"/>
            <a:ext cx="3688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«Лошадка»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37354"/>
            <a:ext cx="6809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Улыбнуться, открыть рот. Широким язычком пощелкать, громко и энергично, </a:t>
            </a:r>
            <a:r>
              <a:rPr lang="ru-RU" sz="2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</a:t>
            </a:r>
            <a: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лошадка скачет. </a:t>
            </a:r>
            <a:b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Кончик языка не должен подворачиваться, губы - в улыбке. Следить, чтобы нижняя челюсть была неподвижна, «прыгал» только язычок.</a:t>
            </a:r>
            <a:br>
              <a:rPr lang="ru-RU" sz="2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7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8852" y="362881"/>
            <a:ext cx="8352928" cy="2520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27101"/>
            <a:ext cx="3034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«Грибок»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7" descr="__933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501008"/>
            <a:ext cx="2786063" cy="273367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45306" y="1160759"/>
            <a:ext cx="64200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Улыбнуться, открыть рот. Присосать широкий язычок к небу. Это шляпка  гриба, а подъязычная связка- ножка. </a:t>
            </a:r>
            <a:br>
              <a:rPr lang="ru-RU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Кончик языка не должен подворачиваться, губы - в улыбке. </a:t>
            </a:r>
            <a:br>
              <a:rPr lang="ru-RU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Если ребенку не удается присосать язык, то можно пощелкать им, как в упражнении «Лошадка». В пощелкивании улавливается нужное движение языка.</a:t>
            </a:r>
            <a:br>
              <a:rPr lang="ru-RU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3251" r="9400" b="18500"/>
          <a:stretch/>
        </p:blipFill>
        <p:spPr>
          <a:xfrm>
            <a:off x="5436096" y="3052126"/>
            <a:ext cx="3240360" cy="363143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69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859" t="30252" r="33623" b="26959"/>
          <a:stretch/>
        </p:blipFill>
        <p:spPr>
          <a:xfrm>
            <a:off x="641890" y="2403238"/>
            <a:ext cx="7712057" cy="367240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3" y="188640"/>
            <a:ext cx="719665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62272"/>
            <a:ext cx="69806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Причины, по которым необходимо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заниматься артикуляционной гимнастикой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1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15350" r="5200" b="17450"/>
          <a:stretch/>
        </p:blipFill>
        <p:spPr>
          <a:xfrm>
            <a:off x="2483768" y="2852936"/>
            <a:ext cx="3672408" cy="385301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416824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53442"/>
            <a:ext cx="345960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«Барабан»</a:t>
            </a:r>
          </a:p>
          <a:p>
            <a:pPr algn="ctr"/>
            <a:endParaRPr lang="ru-RU" sz="4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5659" y="1376772"/>
            <a:ext cx="6939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Улыбнуться, открыть рот. </a:t>
            </a:r>
          </a:p>
          <a:p>
            <a:pPr algn="ctr"/>
            <a:r>
              <a:rPr lang="ru-RU" sz="2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Многократно и отчетливо произносить звук д-д-д.</a:t>
            </a:r>
            <a:endParaRPr lang="ru-RU" sz="2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4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4067" y="188640"/>
            <a:ext cx="6393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Варианты игр </a:t>
            </a:r>
          </a:p>
          <a:p>
            <a:pPr algn="ctr"/>
            <a:r>
              <a:rPr lang="ru-RU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проведения артикуляционной</a:t>
            </a:r>
          </a:p>
          <a:p>
            <a:pPr algn="ctr"/>
            <a:r>
              <a:rPr lang="ru-RU" sz="32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гимнастики</a:t>
            </a:r>
            <a:endParaRPr lang="ru-RU" sz="32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25781" t="35751" r="42917" b="28339"/>
          <a:stretch/>
        </p:blipFill>
        <p:spPr bwMode="auto">
          <a:xfrm>
            <a:off x="179512" y="1687040"/>
            <a:ext cx="3535716" cy="253504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Облако 5"/>
          <p:cNvSpPr/>
          <p:nvPr/>
        </p:nvSpPr>
        <p:spPr>
          <a:xfrm>
            <a:off x="4788024" y="1967297"/>
            <a:ext cx="3888432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8169" y="2492896"/>
            <a:ext cx="2588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«Тучка»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6093" y="4091494"/>
            <a:ext cx="2281621" cy="304216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12201" r="12200"/>
          <a:stretch/>
        </p:blipFill>
        <p:spPr>
          <a:xfrm rot="5400000">
            <a:off x="6005750" y="4045235"/>
            <a:ext cx="2149020" cy="326728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8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23728" y="166454"/>
            <a:ext cx="4896544" cy="11743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66454"/>
            <a:ext cx="4288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Презентации 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2290" t="21454" r="16794" b="14563"/>
          <a:stretch/>
        </p:blipFill>
        <p:spPr>
          <a:xfrm>
            <a:off x="323528" y="1564034"/>
            <a:ext cx="3600400" cy="254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2290" t="18501" r="15687" b="14564"/>
          <a:stretch/>
        </p:blipFill>
        <p:spPr>
          <a:xfrm>
            <a:off x="5472827" y="1747898"/>
            <a:ext cx="3094889" cy="223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8454" t="4720" r="15688" b="6688"/>
          <a:stretch/>
        </p:blipFill>
        <p:spPr>
          <a:xfrm>
            <a:off x="937196" y="4331061"/>
            <a:ext cx="32371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5058" t="23422" r="20114" b="17516"/>
          <a:stretch/>
        </p:blipFill>
        <p:spPr>
          <a:xfrm>
            <a:off x="4860032" y="4107795"/>
            <a:ext cx="340237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3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11" y="1484784"/>
            <a:ext cx="2715766" cy="362102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9533" y="188640"/>
            <a:ext cx="6192965" cy="8949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65274"/>
            <a:ext cx="5368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«Песочные истории»</a:t>
            </a:r>
            <a:endParaRPr lang="ru-RU" sz="4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789040"/>
            <a:ext cx="5328592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799" y="3824428"/>
            <a:ext cx="52048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Гимнастика с музыкой</a:t>
            </a:r>
            <a:endParaRPr lang="ru-RU" sz="40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9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659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Полезная литература</a:t>
            </a:r>
            <a:endParaRPr lang="ru-RU" sz="5400" b="1" cap="none" spc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6113" y="699542"/>
            <a:ext cx="5143500" cy="68580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64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153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401888" y="2143125"/>
            <a:ext cx="4090987" cy="43307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04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VALERIA\Рабочий стол\фон\800px-Артикуляционная_гимнастика_-_помощник_в_постановке_звуков1.jpg"/>
          <p:cNvPicPr>
            <a:picLocks noChangeAspect="1" noChangeArrowheads="1"/>
          </p:cNvPicPr>
          <p:nvPr/>
        </p:nvPicPr>
        <p:blipFill>
          <a:blip r:embed="rId3"/>
          <a:srcRect l="65938" b="8922"/>
          <a:stretch>
            <a:fillRect/>
          </a:stretch>
        </p:blipFill>
        <p:spPr bwMode="auto">
          <a:xfrm>
            <a:off x="1571604" y="428604"/>
            <a:ext cx="5929354" cy="599622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2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VALERIA\Рабочий стол\фон\wGCSgsOgnvU.jpg"/>
          <p:cNvPicPr>
            <a:picLocks noChangeAspect="1" noChangeArrowheads="1"/>
          </p:cNvPicPr>
          <p:nvPr/>
        </p:nvPicPr>
        <p:blipFill>
          <a:blip r:embed="rId3"/>
          <a:srcRect l="5298" t="26407" r="6953" b="43791"/>
          <a:stretch>
            <a:fillRect/>
          </a:stretch>
        </p:blipFill>
        <p:spPr bwMode="auto">
          <a:xfrm>
            <a:off x="1571604" y="3643314"/>
            <a:ext cx="615259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71802" y="642918"/>
            <a:ext cx="5572164" cy="10001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857232"/>
            <a:ext cx="5218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«Лягушка-Болтушка»</a:t>
            </a:r>
            <a:endParaRPr lang="ru-RU" sz="4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VALERIA\Рабочий стол\фон\CP_MK_GjPw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2143140" cy="2855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02714" y="1928802"/>
            <a:ext cx="62694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основной комплекс </a:t>
            </a:r>
          </a:p>
          <a:p>
            <a:pPr algn="ctr"/>
            <a:r>
              <a:rPr lang="ru-RU" sz="3600" b="1" cap="none" spc="0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артикуляционной гимнастики</a:t>
            </a:r>
            <a:endParaRPr lang="ru-RU" sz="3600" b="1" cap="none" spc="0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2976" y="142852"/>
            <a:ext cx="6858048" cy="1428760"/>
          </a:xfrm>
          <a:prstGeom prst="roundRect">
            <a:avLst>
              <a:gd name="adj" fmla="val 316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9286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Растянуть губы в стороны, не показывая зубов.</a:t>
            </a:r>
            <a:endParaRPr lang="ru-RU" sz="2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14290"/>
            <a:ext cx="29969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«Лягушка»</a:t>
            </a:r>
            <a:endParaRPr lang="ru-RU" sz="48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VALERIA\Рабочий стол\фон\ulubka.jpg"/>
          <p:cNvPicPr>
            <a:picLocks noChangeAspect="1" noChangeArrowheads="1"/>
          </p:cNvPicPr>
          <p:nvPr/>
        </p:nvPicPr>
        <p:blipFill>
          <a:blip r:embed="rId3"/>
          <a:srcRect l="5625" t="22500" r="4374" b="17499"/>
          <a:stretch>
            <a:fillRect/>
          </a:stretch>
        </p:blipFill>
        <p:spPr bwMode="auto">
          <a:xfrm>
            <a:off x="428596" y="3143248"/>
            <a:ext cx="357190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Documents and Settings\VALERIA\Рабочий стол\фон\1пап.jpg"/>
          <p:cNvPicPr>
            <a:picLocks noChangeAspect="1" noChangeArrowheads="1"/>
          </p:cNvPicPr>
          <p:nvPr/>
        </p:nvPicPr>
        <p:blipFill>
          <a:blip r:embed="rId4"/>
          <a:srcRect l="51875" t="14032" r="3125" b="10035"/>
          <a:stretch>
            <a:fillRect/>
          </a:stretch>
        </p:blipFill>
        <p:spPr bwMode="auto">
          <a:xfrm>
            <a:off x="5429256" y="1928802"/>
            <a:ext cx="3188391" cy="3786214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142852"/>
            <a:ext cx="8286808" cy="1571636"/>
          </a:xfrm>
          <a:prstGeom prst="roundRect">
            <a:avLst>
              <a:gd name="adj" fmla="val 316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«СЛОНИК»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428596" y="714356"/>
            <a:ext cx="8229600" cy="1071562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Губы и зубы сомкнуты. С напряжением вытянуть губы вперед трубочкой. Удерживать их в таком положении на счет до пяти.</a:t>
            </a:r>
          </a:p>
        </p:txBody>
      </p:sp>
      <p:pic>
        <p:nvPicPr>
          <p:cNvPr id="14340" name="Picture 7" descr="__38644"/>
          <p:cNvPicPr>
            <a:picLocks noChangeAspect="1" noChangeArrowheads="1"/>
          </p:cNvPicPr>
          <p:nvPr/>
        </p:nvPicPr>
        <p:blipFill>
          <a:blip r:embed="rId4" cstate="email"/>
          <a:srcRect l="2222" t="2222" b="6666"/>
          <a:stretch>
            <a:fillRect/>
          </a:stretch>
        </p:blipFill>
        <p:spPr bwMode="auto">
          <a:xfrm>
            <a:off x="857224" y="2571744"/>
            <a:ext cx="3143250" cy="292895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4342" name="Picture 7" descr="__386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357430"/>
            <a:ext cx="3286125" cy="373697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6643734" cy="1000132"/>
          </a:xfrm>
          <a:prstGeom prst="roundRect">
            <a:avLst>
              <a:gd name="adj" fmla="val 316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«ЗАБОРЧИК»</a:t>
            </a:r>
            <a:b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Улыбнуться, обнажив верхние и нижние сомкнутые зубки.</a:t>
            </a:r>
            <a:endParaRPr lang="ru-RU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029" t="7881" b="8056"/>
          <a:stretch>
            <a:fillRect/>
          </a:stretch>
        </p:blipFill>
        <p:spPr>
          <a:xfrm>
            <a:off x="1000100" y="2714620"/>
            <a:ext cx="2286024" cy="228601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3" name="Овал 32"/>
          <p:cNvSpPr/>
          <p:nvPr/>
        </p:nvSpPr>
        <p:spPr>
          <a:xfrm>
            <a:off x="5572125" y="2857500"/>
            <a:ext cx="71438" cy="46038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2357430"/>
            <a:ext cx="42259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142852"/>
            <a:ext cx="8501122" cy="1643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785938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«БЛИНЧИК» </a:t>
            </a:r>
            <a:b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br>
              <a:rPr lang="ru-RU" sz="1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9" name="Picture 7" descr="__64059"/>
          <p:cNvPicPr>
            <a:picLocks noChangeAspect="1" noChangeArrowheads="1"/>
          </p:cNvPicPr>
          <p:nvPr/>
        </p:nvPicPr>
        <p:blipFill>
          <a:blip r:embed="rId4" cstate="email"/>
          <a:srcRect l="2041" t="2327" r="2040" b="2274"/>
          <a:stretch>
            <a:fillRect/>
          </a:stretch>
        </p:blipFill>
        <p:spPr bwMode="auto">
          <a:xfrm>
            <a:off x="714348" y="2857496"/>
            <a:ext cx="3357586" cy="292895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9461" name="Picture 7" descr="__64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857628"/>
            <a:ext cx="3714750" cy="250031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584</Words>
  <Application>Microsoft Office PowerPoint</Application>
  <PresentationFormat>Экран (4:3)</PresentationFormat>
  <Paragraphs>91</Paragraphs>
  <Slides>35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«СЛОНИК»</vt:lpstr>
      <vt:lpstr>«ЗАБОРЧИК» Улыбнуться, обнажив верхние и нижние сомкнутые зубки.</vt:lpstr>
      <vt:lpstr>«БЛИНЧИК» 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 </vt:lpstr>
      <vt:lpstr>«ЧАСИКИ»</vt:lpstr>
      <vt:lpstr>«НАКАЖЕМ НЕПОСЛУШНЫЙ ЯЗЫЧОК»</vt:lpstr>
      <vt:lpstr>Презентация PowerPoint</vt:lpstr>
      <vt:lpstr>Презентация PowerPoint</vt:lpstr>
      <vt:lpstr>Презентация PowerPoint</vt:lpstr>
      <vt:lpstr>«ВКУСНОЕ ВАРЕНЬЕ»</vt:lpstr>
      <vt:lpstr>«ЧАШЕЧКА»</vt:lpstr>
      <vt:lpstr>Презентация PowerPoint</vt:lpstr>
      <vt:lpstr>Презентация PowerPoint</vt:lpstr>
      <vt:lpstr>Презентация PowerPoint</vt:lpstr>
      <vt:lpstr>«ЧИСТИМ ЗУБКИ»</vt:lpstr>
      <vt:lpstr>Презентация PowerPoint</vt:lpstr>
      <vt:lpstr>Презентация PowerPoint</vt:lpstr>
      <vt:lpstr>«КИСКА СЕРДИТСЯ»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VALERIA</dc:creator>
  <cp:lastModifiedBy>user</cp:lastModifiedBy>
  <cp:revision>32</cp:revision>
  <dcterms:created xsi:type="dcterms:W3CDTF">2015-11-02T17:13:29Z</dcterms:created>
  <dcterms:modified xsi:type="dcterms:W3CDTF">2021-03-31T07:31:56Z</dcterms:modified>
</cp:coreProperties>
</file>